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46" r:id="rId3"/>
    <p:sldId id="347" r:id="rId4"/>
    <p:sldId id="364" r:id="rId5"/>
    <p:sldId id="367" r:id="rId6"/>
    <p:sldId id="351" r:id="rId7"/>
    <p:sldId id="363" r:id="rId8"/>
    <p:sldId id="353" r:id="rId9"/>
    <p:sldId id="365" r:id="rId10"/>
    <p:sldId id="368" r:id="rId11"/>
    <p:sldId id="354" r:id="rId12"/>
    <p:sldId id="360" r:id="rId13"/>
    <p:sldId id="361" r:id="rId14"/>
    <p:sldId id="357" r:id="rId15"/>
    <p:sldId id="36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F2C98B-782A-4631-8607-B398BC809725}">
          <p14:sldIdLst>
            <p14:sldId id="256"/>
            <p14:sldId id="346"/>
            <p14:sldId id="347"/>
            <p14:sldId id="364"/>
            <p14:sldId id="367"/>
            <p14:sldId id="351"/>
            <p14:sldId id="363"/>
            <p14:sldId id="353"/>
            <p14:sldId id="365"/>
            <p14:sldId id="368"/>
            <p14:sldId id="354"/>
            <p14:sldId id="360"/>
            <p14:sldId id="361"/>
            <p14:sldId id="357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C12"/>
    <a:srgbClr val="9BA8B7"/>
    <a:srgbClr val="9EAAB8"/>
    <a:srgbClr val="AEB8C4"/>
    <a:srgbClr val="99CCFF"/>
    <a:srgbClr val="758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825C3-76B2-494B-A29B-9E9B8BF534B3}" type="datetimeFigureOut">
              <a:rPr lang="it-IT" smtClean="0"/>
              <a:t>18/10/2025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803D4-0C76-429F-9EDE-E554177E379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84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2A3A-FE31-3D02-409A-444B7C187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E7F8B-0B75-16EF-5D2F-A0E98BA38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06E6A-48A0-538B-C60E-F6119925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403F-6753-41BE-96EF-9C8BCB77F9C9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BF1FD-61C4-3C3F-BB7D-059C27B2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1565-F4D8-4F47-4294-29F9EF53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19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1FD2-F735-76B7-9BC5-7421D623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134A5-3087-C959-1968-FEDC351B8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26D17-87C7-7637-7EEE-378146CB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A718A-D35D-489C-9845-697469BC6403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F43B-28BE-4C58-6CBE-61B880BA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37D-2D87-994D-98BB-D0B1544D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1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2FF83-F5B8-DBB1-C8FE-AD104D5AF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A7B4C-7637-F437-EF4A-104CB87C6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9958-C4E9-41B7-C471-C774EBF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3476-53B5-472F-8754-4468C7A7CAC9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5E3D5-F49C-F344-676B-9E4635F9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0AB63-92FE-EC0B-402C-CABBCD86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37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972F-44A7-1CE8-F2B5-875F2AC4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DE0D3-E76A-1DCD-3D1E-96946B76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234E3-98F8-7B34-29A1-EFB5480B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F42E-A2F2-44D8-9BC0-9440B4E35331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05F11-0E2F-33CF-B043-27AD4225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9ABE9-1863-3C59-E0B1-F7F9F8C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81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E5EE-38D9-0E7C-F188-98CECA62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9FF4-3152-4B1D-C185-18E7E49D4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8DEB-1C60-93A9-4C86-02CC4F22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A1D1-58DA-4067-82A3-B25DF03C7E51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9A57-FB5F-C178-FCEA-5B1D6105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B317-F5D6-BC43-8122-5790C5A6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13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3A1C-1800-138C-F3D0-D1FA5144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EE020-D879-0B88-141F-870AD7CC1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EEA5-A37D-5406-C991-325D4FEF2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96087-E2D0-7EF3-B00C-E4F6769F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BE96-AD4C-4D4B-8F55-6B4C8C4EA26F}" type="datetime1">
              <a:rPr lang="it-IT" smtClean="0"/>
              <a:t>18/10/2025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B512F-E12C-C60D-BC69-CD2349E4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7E23B-FFEF-7C70-50FE-5E2770E2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42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4FC3-7D29-8D91-88CB-05EDD556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F81D1-3567-940C-6A13-572AFC37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31173-AE6B-5079-767B-4511D7F2B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2F852-B507-9F96-02D8-ECBF075A1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EC888-4553-4ECF-05B9-BE50DBBF4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F43CE-5448-DD15-23C2-CB5A179B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275E-9047-4D01-84C7-68184A25934B}" type="datetime1">
              <a:rPr lang="it-IT" smtClean="0"/>
              <a:t>18/10/2025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1954A-6CF2-ABD2-B08E-6EF56C96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15956-D2EC-8E1B-6B0A-D05856A0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60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C36-28C6-78D2-23C8-EB2DE11B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AEEF-66FF-D02D-2325-8F7E0BAB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C7BE-F9BF-45E6-8847-ADCF84229D02}" type="datetime1">
              <a:rPr lang="it-IT" smtClean="0"/>
              <a:t>18/10/2025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4DACA-A7D0-3426-5C0C-77BE25A4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4759B-628F-8979-4418-7A1D48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4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8C253-38F4-E8EB-3530-9D75E5EB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E488-ECB5-4C66-8927-8F5D07469646}" type="datetime1">
              <a:rPr lang="it-IT" smtClean="0"/>
              <a:t>18/10/2025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11CCD-3EC2-01EF-2E7D-36CBD7CC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6097-4B06-19AF-BECF-6C7FA3A0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78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15D0-B915-7041-7CF8-7748115F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80AE-6244-97D3-7D1C-60191D503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1875F-1630-8898-180A-B88010AB7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C190A-3DBD-AC2F-E5EE-829DBF33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6DED-5E22-4937-83F0-821D0541FBE3}" type="datetime1">
              <a:rPr lang="it-IT" smtClean="0"/>
              <a:t>18/10/2025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67D4E-179A-6354-0F91-E6FD15CD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76568-0F6C-7B82-CBAA-F19883EA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67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952-9050-B8A2-7447-393DD9F08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809610-E94D-58BE-4889-851F41BEB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00213-01F3-DA0D-CBD4-D9244C8E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925A5-9FE8-3A7D-1C1A-73D48C8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24A3-EC12-4168-8DCC-EA764CCB9747}" type="datetime1">
              <a:rPr lang="it-IT" smtClean="0"/>
              <a:t>18/10/2025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2D5C9-CB1E-5274-71A9-E7D47E21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F1E47-F06C-17C9-842B-B797F7B6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22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5D5C1-757D-D7ED-7961-47041A33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0C26-4455-8BCB-8CB1-D8001236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CCDD-FBA6-2EF0-05CB-AEE990E54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AA67C-87E5-4B9F-A1CA-C4A6F12157F2}" type="datetime1">
              <a:rPr lang="it-IT" smtClean="0"/>
              <a:t>18/10/2025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762B-6225-56DE-426F-234A16F08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A7C7-C4E2-8970-7A16-BD2D6A265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87EF-FF02-4891-A96C-255D25C33B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22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E52AA16-4DA1-4816-0D6C-4A7DB7EB4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 anchor="ctr">
            <a:normAutofit/>
          </a:bodyPr>
          <a:lstStyle/>
          <a:p>
            <a:pPr algn="l"/>
            <a:r>
              <a:rPr lang="it-IT" sz="66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  <a:t>HPC 24/25</a:t>
            </a:r>
            <a:br>
              <a:rPr lang="it-IT" sz="66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</a:br>
            <a:r>
              <a:rPr lang="it-IT" sz="22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  <a:t>Solving Heat Equation in parallel:</a:t>
            </a:r>
            <a:br>
              <a:rPr lang="it-IT" sz="22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</a:br>
            <a:r>
              <a:rPr lang="it-IT" sz="22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  <a:t>the 5-Point Stencil method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D839F4AA-CF81-2402-E33C-849D446F3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algn="l"/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 (Body)"/>
              </a:rPr>
              <a:t>I</a:t>
            </a:r>
            <a:r>
              <a:rPr lang="it-IT" sz="2400" noProof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 (Body)"/>
              </a:rPr>
              <a:t>nvernici Marta</a:t>
            </a:r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 (Body)"/>
              </a:rPr>
              <a:t> </a:t>
            </a:r>
            <a:endParaRPr lang="it-IT" sz="2400" noProof="1">
              <a:solidFill>
                <a:schemeClr val="tx1">
                  <a:lumMod val="85000"/>
                  <a:lumOff val="15000"/>
                </a:schemeClr>
              </a:solidFill>
              <a:latin typeface="Franklin Gothic Book (Body)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59EA89-8D75-CA73-785C-72F852B3D06E}"/>
              </a:ext>
            </a:extLst>
          </p:cNvPr>
          <p:cNvCxnSpPr/>
          <p:nvPr/>
        </p:nvCxnSpPr>
        <p:spPr>
          <a:xfrm>
            <a:off x="5406189" y="4459705"/>
            <a:ext cx="59516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8F07970-6C14-4564-CE08-247C05F44E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rgbClr val="AEB8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7" b="-2867"/>
          <a:stretch>
            <a:fillRect/>
          </a:stretch>
        </p:blipFill>
        <p:spPr>
          <a:xfrm>
            <a:off x="0" y="-1"/>
            <a:ext cx="4734827" cy="70743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6BDBF-AB2F-B2F8-6FF6-E1784EB7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89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BC96E-3719-7365-9692-0A4DF9C2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F466-047F-370A-1015-89938674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4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Communication and Computation TIMES</a:t>
            </a: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434ED-8491-BBAC-FA6B-DAEF6148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Test threads: 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1  2  4  8  16  32  56  84  112;     Test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nodes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: 1  2  4  8  16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nodes</a:t>
            </a: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4ED99-672C-3CDC-E5E7-B3301AC9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4" y="2066445"/>
            <a:ext cx="3875619" cy="2906714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C96BC-5F5A-9FC5-26E3-B683000F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90" y="2095334"/>
            <a:ext cx="3875619" cy="2906714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B39F1-86F6-6A90-64BD-A3BBFF3C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76" y="2095334"/>
            <a:ext cx="3875620" cy="2906715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520E0-77B9-0EFC-1C2F-E25D242B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03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C862F-8E31-64F8-49D4-19405FF6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5E0E-0058-C32F-697F-2D8AD3F8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OPENMP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0C31-C7DA-B8FE-8F9A-581C9A5A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Test points: 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1  2  4  8  </a:t>
            </a:r>
            <a:r>
              <a:rPr lang="it-IT" sz="1400" b="1" u="sng" dirty="0">
                <a:solidFill>
                  <a:srgbClr val="090C12"/>
                </a:solidFill>
                <a:latin typeface="Calibri Light (Headings)"/>
              </a:rPr>
              <a:t>16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 32  56  84  112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threads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;    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Grid Size: 10000x10000;     Iterations: 750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5D7D72-E8D3-9A0B-C49C-16444B37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75" y="2095334"/>
            <a:ext cx="3875619" cy="2906714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9C9376-3149-665B-301A-C99B43F9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16" y="2069934"/>
            <a:ext cx="3870966" cy="2903225"/>
          </a:xfrm>
          <a:prstGeom prst="round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2062BA-2BC2-7CCD-31B5-5D37A078C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6" y="2066445"/>
            <a:ext cx="3875619" cy="2906714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72657-A0EB-A207-89CE-D9E6ACB0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09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16B1D9-EE57-3DE7-CE40-39EE085D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BB35-D333-902D-1C4F-592CE0D3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4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STRONG SCALING </a:t>
            </a: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BA04-8A84-A2EF-BB49-08C8B33DE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Node: 14  threads-per-task *  8 tasks;     Test points: 1  2  4  8  16 nodes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   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Grid Size: 15000x15000;     Iterations: 500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C288B-66EA-6A2B-F0C1-53DD961E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5" y="2098823"/>
            <a:ext cx="3870966" cy="2903225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550CE-99A8-8C70-940C-B9599E95C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9" y="2095334"/>
            <a:ext cx="3875619" cy="2906714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168AB-2975-157D-828B-211D88F95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17" y="2095334"/>
            <a:ext cx="3875619" cy="2906714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E28BD-6591-1936-0C15-F1A50832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12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BCDBA-5B2D-5D9A-99DB-7FAA0AD4CB76}"/>
              </a:ext>
            </a:extLst>
          </p:cNvPr>
          <p:cNvSpPr txBox="1"/>
          <p:nvPr/>
        </p:nvSpPr>
        <p:spPr>
          <a:xfrm>
            <a:off x="8809703" y="6538912"/>
            <a:ext cx="3382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*</a:t>
            </a: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All timings are wall-time of the slowest rank</a:t>
            </a:r>
            <a:endParaRPr lang="it-IT" sz="1400" dirty="0">
              <a:solidFill>
                <a:prstClr val="black">
                  <a:lumMod val="85000"/>
                  <a:lumOff val="1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642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24DE3-8B82-DCA7-200D-8102C4D98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8F4E-B011-0EA7-613F-EC3E1196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4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WEAK SCALING</a:t>
            </a: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7D4F-C5F6-1713-FE83-1BFB57E8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Node: 14  threads-per-task *  8 tasks;     Test points: 1  2  4  8  16 nodes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   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Grid Size: </a:t>
            </a:r>
            <a:r>
              <a:rPr lang="it-IT" sz="1400" noProof="1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4000²   8000x4000   8000²   16000x8000   16000²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    Iterations: 500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A263A-73E7-8F8D-EA89-C57CC0687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5" y="2095334"/>
            <a:ext cx="3875618" cy="2906713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BD889-BEC6-5024-8B11-45BBE709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91" y="2095334"/>
            <a:ext cx="3875618" cy="2906713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780DE-7A9B-A6D1-252C-B38DB6A8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6" y="2095333"/>
            <a:ext cx="3875619" cy="2906714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F21598-4D1B-A348-F1E5-07BCC5EBFF3F}"/>
              </a:ext>
            </a:extLst>
          </p:cNvPr>
          <p:cNvSpPr txBox="1"/>
          <p:nvPr/>
        </p:nvSpPr>
        <p:spPr>
          <a:xfrm>
            <a:off x="8809703" y="6538912"/>
            <a:ext cx="3382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*</a:t>
            </a: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All timings are wall-time of the slowest rank</a:t>
            </a:r>
            <a:endParaRPr lang="it-IT" sz="1400" dirty="0">
              <a:solidFill>
                <a:prstClr val="black">
                  <a:lumMod val="85000"/>
                  <a:lumOff val="1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6AE98-F129-6D38-C0F6-07B9008F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1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28CE3-E535-86E1-A3B8-21215E75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2B29-1EB3-655C-B5C3-1EC1C9BF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9885"/>
            <a:ext cx="11062447" cy="1325563"/>
          </a:xfrm>
        </p:spPr>
        <p:txBody>
          <a:bodyPr>
            <a:normAutofit/>
          </a:bodyPr>
          <a:lstStyle/>
          <a:p>
            <a:r>
              <a:rPr lang="it-IT" sz="4000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 infinity and beyond, i.e. possible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9D73-782B-99FA-6CCD-A9EA3CA5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Goals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achieved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Hybrid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MPI+OpenMP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5-point stencil with 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compute/</a:t>
            </a: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comm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overlap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timings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are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wall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-time of the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slowest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rank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scaling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solid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(OMP up to the DRAM/NUMA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knee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 strong/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weak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expected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);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communications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are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the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bottleneck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—the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grid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update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dominates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Where time goes: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grid update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dominates the runtime;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communication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is largely hidden by overlap and does not set the pace.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Top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priority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now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Strengthen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the update kernel with more update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parallelism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and cache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locality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to reduce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memory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traffic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Why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the stencil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likely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memory-bandwidth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bound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Each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update touches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several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neighbors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and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does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 store;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if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data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isn’t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reused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in cache,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re-fetch lines from DRAM and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even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remote NUMA,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wasting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bandwidth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Possible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working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direction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to follow to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push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performance: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Tiling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to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keep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working sets in L1/L2/L3 caches;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SIMD to update several cells with one fetch;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Local allocation, sticking threads to their cores to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keep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accesses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local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Padding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/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alignment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lowers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false sharing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pushing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performance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toward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the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bandwidth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roofline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CCE4-C57E-21B1-99A2-BDBFEF1E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76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06CD8-6F34-2DC0-2729-683BD9B7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D07A-071D-27EC-4AA5-BA4B78491D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EB8C4">
                <a:tint val="45000"/>
                <a:satMod val="400000"/>
              </a:srgb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67" b="-2867"/>
          <a:stretch>
            <a:fillRect/>
          </a:stretch>
        </p:blipFill>
        <p:spPr>
          <a:xfrm rot="5400000">
            <a:off x="2484720" y="-2849281"/>
            <a:ext cx="6856027" cy="12558534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5693C432-AE1E-5AEA-6622-134C3585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9341" y="1585992"/>
            <a:ext cx="6253317" cy="3686015"/>
          </a:xfrm>
        </p:spPr>
        <p:txBody>
          <a:bodyPr rtlCol="0" anchor="ctr">
            <a:normAutofit/>
          </a:bodyPr>
          <a:lstStyle/>
          <a:p>
            <a:r>
              <a:rPr lang="it-IT" sz="6600" spc="-50" noProof="1">
                <a:solidFill>
                  <a:schemeClr val="tx1">
                    <a:lumMod val="85000"/>
                    <a:lumOff val="15000"/>
                  </a:schemeClr>
                </a:solidFill>
                <a:latin typeface="Bookman Old Style (Headings)"/>
              </a:rPr>
              <a:t>Thank you</a:t>
            </a:r>
            <a:endParaRPr lang="it-IT" sz="2200" spc="-50" noProof="1">
              <a:solidFill>
                <a:schemeClr val="tx1">
                  <a:lumMod val="85000"/>
                  <a:lumOff val="15000"/>
                </a:schemeClr>
              </a:solidFill>
              <a:latin typeface="Bookman Old Style (Headings)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912622-6527-6871-7B13-F8759F8C075A}"/>
              </a:ext>
            </a:extLst>
          </p:cNvPr>
          <p:cNvCxnSpPr/>
          <p:nvPr/>
        </p:nvCxnSpPr>
        <p:spPr>
          <a:xfrm>
            <a:off x="3120188" y="3890247"/>
            <a:ext cx="595162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319A7-2876-801B-7C4D-4C61A155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188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A7C09-7BA1-AF05-B2F7-57E325638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CF7E-4EBE-A26E-2C09-7FDB9CB2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it-IT" sz="4900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The numerical problem </a:t>
            </a:r>
            <a:b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4BA8-62E1-35E3-151F-9DF9F61634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88575" cy="389226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The </a:t>
                </a:r>
                <a:r>
                  <a:rPr lang="en-US" sz="1400" b="1" i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heat equation 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is a PDE modelling physical transfer of heat in a region over time: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Numerically, </a:t>
                </a:r>
                <a:r>
                  <a:rPr 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/>
                  </a:rPr>
                  <a:t>the solution is approximated as a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discretized space-time function using Finite-difference methods to discretize the derivatives.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The </a:t>
                </a:r>
                <a:r>
                  <a:rPr lang="en-US" sz="1400" b="1" i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update equation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, approximates function</a:t>
                </a:r>
                <a14:m>
                  <m:oMath xmlns:m="http://schemas.openxmlformats.org/officeDocument/2006/math">
                    <m:r>
                      <a:rPr lang="it-IT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, at time </a:t>
                </a:r>
                <a14:m>
                  <m:oMath xmlns:m="http://schemas.openxmlformats.org/officeDocument/2006/math">
                    <m:r>
                      <a:rPr lang="it-IT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and place </a:t>
                </a:r>
                <a14:m>
                  <m:oMath xmlns:m="http://schemas.openxmlformats.org/officeDocument/2006/math">
                    <m:r>
                      <a:rPr lang="it-IT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 as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r>
                      <a:rPr lang="es-E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≈ </m:t>
                    </m:r>
                    <m:r>
                      <a:rPr lang="es-E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s-ES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s-ES" sz="14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it-IT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  <m:sup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it-IT" sz="1700" b="1" i="1" noProof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𝜶𝜟</m:t>
                          </m:r>
                          <m:f>
                            <m:fPr>
                              <m:type m:val="lin"/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sz="1700" b="1" i="1" noProof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  <m:sup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it-IT" sz="1700" b="1" i="1" noProof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𝜶𝜟</m:t>
                          </m:r>
                          <m:f>
                            <m:fPr>
                              <m:type m:val="lin"/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num>
                            <m:den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𝜟</m:t>
                              </m:r>
                            </m:den>
                          </m:f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it-IT" sz="1700" b="1" i="1" noProof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700" b="1" i="1" noProof="1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1700" b="1" i="1" noProof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1800" b="1" i="1" noProof="1">
                  <a:solidFill>
                    <a:prstClr val="black">
                      <a:lumMod val="85000"/>
                      <a:lumOff val="1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800" b="1" i="1" noProof="1">
                  <a:solidFill>
                    <a:prstClr val="black">
                      <a:lumMod val="85000"/>
                      <a:lumOff val="15000"/>
                    </a:prst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This approximation scheme falls into the general category of a </a:t>
                </a:r>
                <a:r>
                  <a:rPr lang="en-US" sz="14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stencil computation : 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value at a point (m,ℓ) in space at time step n requires only values from neighboring points of (m,ℓ) from a few previous time steps.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We relied on a </a:t>
                </a:r>
                <a:r>
                  <a:rPr lang="en-US" sz="1400" b="1" i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5-point stencil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access pattern, but there are m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any alternative approximation schemes and related stencil computations.</a:t>
                </a: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254BA8-62E1-35E3-151F-9DF9F61634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88575" cy="3892269"/>
              </a:xfrm>
              <a:blipFill>
                <a:blip r:embed="rId2"/>
                <a:stretch>
                  <a:fillRect t="-782" r="-188" b="-7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7D570-0DBC-8DB6-7865-3437C9A5CD6D}"/>
                  </a:ext>
                </a:extLst>
              </p:cNvPr>
              <p:cNvSpPr txBox="1"/>
              <p:nvPr/>
            </p:nvSpPr>
            <p:spPr>
              <a:xfrm>
                <a:off x="2137659" y="2296855"/>
                <a:ext cx="3889655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it-IT" sz="1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it-IT" sz="1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</m:e>
                                <m:sup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it-IT" sz="1600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it-IT" sz="1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7D570-0DBC-8DB6-7865-3437C9A5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59" y="2296855"/>
                <a:ext cx="3889655" cy="564514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A08498-9091-14E3-6812-AD7545E569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4123" y="1825624"/>
            <a:ext cx="3791171" cy="38922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FB6C0-2507-9B51-4DF0-D48233B2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72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8F7B9-7809-BA38-F168-F663D1780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6EFC12-2AB1-3D3C-412A-C292C52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75" y="1825626"/>
            <a:ext cx="1675126" cy="160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B308A-ACCC-EB23-C67C-5CDCCE0122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39" y="1825625"/>
            <a:ext cx="1496620" cy="224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914A3-694C-86B2-001A-DC5F7637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85360" cy="1325563"/>
          </a:xfrm>
        </p:spPr>
        <p:txBody>
          <a:bodyPr/>
          <a:lstStyle/>
          <a:p>
            <a:r>
              <a:rPr lang="it-IT" sz="4100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Constraints of serial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F7CDA-FF88-7167-A168-BF6F7D6422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85360" cy="4351338"/>
              </a:xfrm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1400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Time: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1400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Ts  = </a:t>
                </a:r>
                <a:r>
                  <a:rPr kumimoji="0" lang="el-G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alibri Light (Headings)"/>
                  </a:rPr>
                  <a:t>Θ(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ar-AE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it-IT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0" lang="ar-AE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alibri Light (Headings)"/>
                  </a:rPr>
                  <a:t>)</a:t>
                </a: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 (Headings)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1500" b="1" dirty="0">
                  <a:latin typeface="Calibri Light (Headings)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Space: </a:t>
                </a:r>
              </a:p>
              <a:p>
                <a:pPr marL="0" lvl="0" indent="0">
                  <a:lnSpc>
                    <a:spcPct val="100000"/>
                  </a:lnSpc>
                  <a:buNone/>
                  <a:defRPr/>
                </a:pPr>
                <a:r>
                  <a:rPr kumimoji="0" lang="it-IT" sz="1400" b="0" i="0" u="none" strike="noStrike" kern="1200" cap="none" spc="0" normalizeH="0" baseline="0" noProof="1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Calibri Light (Headings)"/>
                  </a:rPr>
                  <a:t>Ss </a:t>
                </a:r>
                <a:r>
                  <a:rPr lang="it-IT" sz="1400" noProof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= </a:t>
                </a:r>
                <a:r>
                  <a:rPr kumimoji="0" lang="el-G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alibri Light (Headings)"/>
                  </a:rPr>
                  <a:t>Θ(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ar-AE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it-IT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0" lang="ar-AE" sz="1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Calibri Light (Headings)"/>
                  </a:rPr>
                  <a:t>)</a:t>
                </a:r>
                <a:endPara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 Light (Headings)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it-IT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 (Headings)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1400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F7CDA-FF88-7167-A168-BF6F7D642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85360" cy="4351338"/>
              </a:xfrm>
              <a:blipFill>
                <a:blip r:embed="rId4"/>
                <a:stretch>
                  <a:fillRect l="-382" t="-1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C87EAF-3520-0201-7212-C860717009AC}"/>
              </a:ext>
            </a:extLst>
          </p:cNvPr>
          <p:cNvSpPr txBox="1">
            <a:spLocks/>
          </p:cNvSpPr>
          <p:nvPr/>
        </p:nvSpPr>
        <p:spPr>
          <a:xfrm>
            <a:off x="6568442" y="1825625"/>
            <a:ext cx="478536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Fixed problem size, decreased time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(Strong scaling)</a:t>
            </a:r>
          </a:p>
          <a:p>
            <a:pPr>
              <a:lnSpc>
                <a:spcPct val="100000"/>
              </a:lnSpc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Bigger problem size, constant time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(Weak scaling)</a:t>
            </a:r>
          </a:p>
          <a:p>
            <a:pPr>
              <a:lnSpc>
                <a:spcPct val="100000"/>
              </a:lnSpc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Beyond single-node limits</a:t>
            </a:r>
          </a:p>
          <a:p>
            <a:pPr>
              <a:lnSpc>
                <a:spcPct val="100000"/>
              </a:lnSpc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BUT:</a:t>
            </a:r>
          </a:p>
          <a:p>
            <a:pPr>
              <a:lnSpc>
                <a:spcPct val="100000"/>
              </a:lnSpc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Overhead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CECC16-D59B-C4CF-66A3-B533E316E79C}"/>
              </a:ext>
            </a:extLst>
          </p:cNvPr>
          <p:cNvSpPr txBox="1">
            <a:spLocks/>
          </p:cNvSpPr>
          <p:nvPr/>
        </p:nvSpPr>
        <p:spPr>
          <a:xfrm>
            <a:off x="6568442" y="365125"/>
            <a:ext cx="4785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Perks of parallel programming &amp; HPC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8DD9C-154E-21CC-4548-0A3243F2CD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38" y="3932033"/>
            <a:ext cx="1497486" cy="22449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B18C0B-EAC5-9C13-7CC3-DAA5D751B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" b="-1"/>
          <a:stretch>
            <a:fillRect/>
          </a:stretch>
        </p:blipFill>
        <p:spPr>
          <a:xfrm>
            <a:off x="10440660" y="3362224"/>
            <a:ext cx="913141" cy="1216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759E7-D875-1673-3CC3-AD90DD129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74" y="3362223"/>
            <a:ext cx="837564" cy="1216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655D92-CC97-C979-6B21-73905CC477E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73" y="4579063"/>
            <a:ext cx="1675129" cy="1597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A06F3-F9A4-1320-5283-7E2B369F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26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5FE82-9E73-174C-E555-BB3BD314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9768-6996-2A94-CF08-10D30F7C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Hybrid Parallel Implementation</a:t>
            </a:r>
            <a:b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F62D-24F8-DBCF-2C96-220FA07B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84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3200" noProof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OpenMP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Shared Memory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regime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#pragma </a:t>
            </a: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parallel for schedule(static)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plane_update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memory_allocate (grid initialization)</a:t>
            </a:r>
          </a:p>
          <a:p>
            <a:pPr>
              <a:lnSpc>
                <a:spcPct val="100000"/>
              </a:lnSpc>
            </a:pP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#pragma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parallel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for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reduction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(+: </a:t>
            </a:r>
            <a:r>
              <a:rPr lang="it-IT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totenergy</a:t>
            </a:r>
            <a:r>
              <a:rPr 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get_total_energy</a:t>
            </a:r>
            <a:endParaRPr lang="it-IT" sz="1400" dirty="0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839A03-6CD5-37E0-FF99-4F75E4DCBA93}"/>
              </a:ext>
            </a:extLst>
          </p:cNvPr>
          <p:cNvSpPr txBox="1">
            <a:spLocks/>
          </p:cNvSpPr>
          <p:nvPr/>
        </p:nvSpPr>
        <p:spPr>
          <a:xfrm>
            <a:off x="6410962" y="1825625"/>
            <a:ext cx="4942840" cy="466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3200" noProof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MPI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Distributed Memory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regime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>
              <a:lnSpc>
                <a:spcPct val="100000"/>
              </a:lnSpc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MPI_Init_thread, MPI_Comm_rank, MPI_Comm_size, MPI_Comm_dup, MPI_Finalize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initialization and finalization of MPI env</a:t>
            </a:r>
          </a:p>
          <a:p>
            <a:pPr>
              <a:lnSpc>
                <a:spcPct val="100000"/>
              </a:lnSpc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MPI_Isend, MPI_Irecv, MPI_Waitall, MPI_Test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non-blocking P-2-P communications and assessment</a:t>
            </a:r>
          </a:p>
          <a:p>
            <a:pPr>
              <a:lnSpc>
                <a:spcPct val="100000"/>
              </a:lnSpc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MPI_Bcast, MPI_Reduce, MPI_Gather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initilalize_sources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output_energy_stat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time results</a:t>
            </a:r>
          </a:p>
          <a:p>
            <a:pPr>
              <a:lnSpc>
                <a:spcPct val="100000"/>
              </a:lnSpc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MPI_Wtime()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D5C86-782E-7D1A-0008-7E2AAC31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03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2DC7F-D088-BF03-ACFD-1E353535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032-2839-AC88-C24C-FEADB256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1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Domain Decomposition &amp; Communications</a:t>
            </a:r>
            <a:endParaRPr lang="it-IT" b="1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7161-3DA7-23E4-D1E9-B5E501A3D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Hybrid model</a:t>
            </a: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</a:t>
            </a:r>
            <a:r>
              <a:rPr lang="en-US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MPI_Init_thread</a:t>
            </a: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requesting FUNNELED; OpenMP does the intra-rank work.</a:t>
            </a:r>
            <a:endParaRPr lang="it-IT" altLang="it-IT" sz="1400" b="1" dirty="0">
              <a:solidFill>
                <a:prstClr val="black">
                  <a:lumMod val="85000"/>
                  <a:lumOff val="15000"/>
                </a:prstClr>
              </a:solidFill>
              <a:latin typeface="Calibri Light (Headings)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Domain </a:t>
            </a: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decomposition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neighbor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array (N/E/S/W);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edges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handled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with MPI_PROC_NULL.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Halo buffers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N/S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halos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as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contiguous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rows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; E/W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halos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via temporary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column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buffers.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Non-</a:t>
            </a: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blocking</a:t>
            </a: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halo</a:t>
            </a: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exchange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MPI_Isend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/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MPI_Irecv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with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consistent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per-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direction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tags.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Comm/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comp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overlap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update the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inner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grid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while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messages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are in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flight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;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finalize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with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MPI_Waitall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Border</a:t>
            </a:r>
            <a:r>
              <a:rPr lang="it-IT" altLang="it-IT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completion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: after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receives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complete, copy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halos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into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the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plane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,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then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update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border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 </a:t>
            </a:r>
            <a:r>
              <a:rPr lang="it-IT" altLang="it-IT" sz="14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cells</a:t>
            </a:r>
            <a:r>
              <a:rPr lang="it-IT" altLang="it-IT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E4FED-1FD6-3AD5-CD70-502D4683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706" y="3820161"/>
            <a:ext cx="2594094" cy="249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865E9-3EB3-9334-15FE-BBB4C1C7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9706" y="1512807"/>
            <a:ext cx="2595879" cy="21724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3206-2739-4DB3-D02C-7B271A3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94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0E4EA-6267-470F-2123-D60733AB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AC561F-DA5A-D8DA-ACE7-58C06A16C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926800" cy="444510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9B641-9AA6-E209-B52E-6E1D0FEB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Computing Grid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F660-E88B-EF75-1A41-A9A6212DD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Row-order (1)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or </a:t>
            </a: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Block-order(2)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scan for locality enhancement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Touch-by-all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with parallel malloc initialization to 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place pages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locally</a:t>
            </a: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Static scheduling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for predictable locality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Comm/comp overlap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: Inner grid update + Borders update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OMP_PLACES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=cores, </a:t>
            </a: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OMP_PROC_BIND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=close for memory affinity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F82BC-365A-5BE6-C2B8-56CE152E95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52617"/>
          <a:stretch>
            <a:fillRect/>
          </a:stretch>
        </p:blipFill>
        <p:spPr>
          <a:xfrm>
            <a:off x="3340704" y="3849783"/>
            <a:ext cx="2086296" cy="2084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F5E7E-C298-9EA9-9951-06F9BBF7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52617"/>
          <a:stretch>
            <a:fillRect/>
          </a:stretch>
        </p:blipFill>
        <p:spPr>
          <a:xfrm>
            <a:off x="838200" y="3849783"/>
            <a:ext cx="2086296" cy="2084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F11DBB-AD93-258E-2FC9-EBAAF7993FEB}"/>
              </a:ext>
            </a:extLst>
          </p:cNvPr>
          <p:cNvSpPr txBox="1"/>
          <p:nvPr/>
        </p:nvSpPr>
        <p:spPr>
          <a:xfrm>
            <a:off x="5169309" y="141368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200" noProof="1">
                <a:solidFill>
                  <a:prstClr val="black">
                    <a:lumMod val="85000"/>
                    <a:lumOff val="15000"/>
                  </a:prstClr>
                </a:solidFill>
                <a:latin typeface="Calibri Light (Headings)"/>
              </a:rPr>
              <a:t>Orfeo EPYC: 2x(16x4) cores, 512 GB</a:t>
            </a:r>
            <a:endParaRPr kumimoji="0" lang="it-IT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 (Headings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06CC4-55EB-CEBE-9DF9-4937A1EC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14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60E2D-CE39-B4E9-6ED3-572F946F0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36EEC1-E0CE-0F67-E1A5-B8785D78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926800" cy="444510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7ACD6-27EE-B1BD-8A4C-0831A4DC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4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Computing Grid Updates</a:t>
            </a:r>
            <a:endParaRPr lang="it-IT" noProof="1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BA80-C5CB-486C-3FE6-7A8F29B04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Row-order (1)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or </a:t>
            </a: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Block-order(2)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scan for locality enhancement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Touch-by-all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with parallel malloc initialization to 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place pages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locally</a:t>
            </a: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alibri Light (Headings)"/>
            </a:endParaRP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Static scheduling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for predictable locality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Comm/comp overlap 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: Inner grid update + Borders update</a:t>
            </a:r>
          </a:p>
          <a:p>
            <a:pPr>
              <a:lnSpc>
                <a:spcPct val="100000"/>
              </a:lnSpc>
              <a:defRPr/>
            </a:pP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OMP_PLACES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=cores, </a:t>
            </a:r>
            <a:r>
              <a:rPr lang="it-IT" sz="14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OMP_PROC_BIND</a:t>
            </a:r>
            <a:r>
              <a:rPr lang="it-IT" sz="1400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=close for memory affinity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4DD5D-2A93-5E48-7D17-7B7133F6FB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52617"/>
          <a:stretch>
            <a:fillRect/>
          </a:stretch>
        </p:blipFill>
        <p:spPr>
          <a:xfrm>
            <a:off x="3340704" y="3849783"/>
            <a:ext cx="2086296" cy="2084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03E09-17E2-9603-D94E-9040130952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52617"/>
          <a:stretch>
            <a:fillRect/>
          </a:stretch>
        </p:blipFill>
        <p:spPr>
          <a:xfrm>
            <a:off x="838200" y="3849783"/>
            <a:ext cx="2086296" cy="2084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60C557-8EC2-3426-91D4-DD765EC72320}"/>
              </a:ext>
            </a:extLst>
          </p:cNvPr>
          <p:cNvSpPr txBox="1"/>
          <p:nvPr/>
        </p:nvSpPr>
        <p:spPr>
          <a:xfrm>
            <a:off x="7030065" y="14137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 (Headings)"/>
                <a:ea typeface="+mn-ea"/>
                <a:cs typeface="+mn-cs"/>
              </a:rPr>
              <a:t>Orfeo EPYC: 2x(16x4) cores, 512 GB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6815F-5AA1-385F-2A50-429F0F1D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005" y="3417753"/>
            <a:ext cx="2377726" cy="926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24D42-2505-4142-0A2F-2F43222A463D}"/>
                  </a:ext>
                </a:extLst>
              </p:cNvPr>
              <p:cNvSpPr txBox="1"/>
              <p:nvPr/>
            </p:nvSpPr>
            <p:spPr>
              <a:xfrm>
                <a:off x="7371198" y="4413588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(?) </a:t>
                </a:r>
                <a14:m>
                  <m:oMath xmlns:m="http://schemas.openxmlformats.org/officeDocument/2006/math">
                    <m:r>
                      <a:rPr lang="es-ES" sz="140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 16 t. : DRAM </a:t>
                </a:r>
                <a:r>
                  <a:rPr lang="it-IT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bandwidth</a:t>
                </a:r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 </a:t>
                </a:r>
                <a:r>
                  <a:rPr lang="it-IT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saturation</a:t>
                </a:r>
                <a:r>
                  <a:rPr lang="it-IT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 (Headings)"/>
                  </a:rPr>
                  <a:t> + false sharing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24D42-2505-4142-0A2F-2F43222A4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98" y="4413588"/>
                <a:ext cx="6096000" cy="307777"/>
              </a:xfrm>
              <a:prstGeom prst="rect">
                <a:avLst/>
              </a:prstGeom>
              <a:blipFill>
                <a:blip r:embed="rId5"/>
                <a:stretch>
                  <a:fillRect l="-300"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B617E-B882-AB65-3442-E60A3E2CE362}"/>
              </a:ext>
            </a:extLst>
          </p:cNvPr>
          <p:cNvSpPr txBox="1"/>
          <p:nvPr/>
        </p:nvSpPr>
        <p:spPr>
          <a:xfrm>
            <a:off x="8348564" y="4942722"/>
            <a:ext cx="6563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more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parallel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resources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Headings)"/>
              </a:rPr>
              <a:t> &gt;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B40CF-94B2-8575-6932-D30533B7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5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E881E-CBE9-0406-DB5F-6911859A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37F284-0C19-1213-64C2-8A1BC58D50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1988" t="15343" r="20232" b="7669"/>
          <a:stretch>
            <a:fillRect/>
          </a:stretch>
        </p:blipFill>
        <p:spPr>
          <a:xfrm>
            <a:off x="6177280" y="1690688"/>
            <a:ext cx="5176520" cy="3738880"/>
          </a:xfrm>
          <a:prstGeom prst="round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93E3D-47EF-56B1-ECED-2973E978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Leonardo – DCGP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1EFF-BD64-8097-A3F0-124D20B77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Data </a:t>
            </a:r>
            <a:r>
              <a:rPr lang="it-IT" sz="1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Centric</a:t>
            </a:r>
            <a:r>
              <a:rPr lang="it-IT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General </a:t>
            </a:r>
            <a:r>
              <a:rPr lang="it-IT" sz="1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Purpose</a:t>
            </a:r>
            <a:r>
              <a:rPr lang="it-IT" sz="1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(DCGP) </a:t>
            </a:r>
            <a:r>
              <a:rPr lang="it-IT" sz="1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module</a:t>
            </a:r>
            <a:r>
              <a:rPr lang="it-IT" sz="1400" b="1" u="sng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1536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, 172032 CPU cores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https://leonardo-supercomputer.cineca.eu/hpc-system/#jump-partition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Three-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BullSequana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X2140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blade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Each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NODE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has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          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 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2x 56-core </a:t>
            </a:r>
            <a:r>
              <a:rPr lang="it-IT" altLang="it-IT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Intel Xeon Platinum 8480+ 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CPU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(side: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conceptual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it-IT" alt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diagram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2x 8x 32 GB </a:t>
            </a:r>
            <a:r>
              <a:rPr lang="it-IT" alt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DDR5-4800 </a:t>
            </a:r>
            <a:r>
              <a:rPr lang="it-IT" altLang="it-IT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(512 GB)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it-IT" alt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it-IT" altLang="it-IT" sz="1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it-IT" altLang="it-IT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400" noProof="1">
              <a:solidFill>
                <a:schemeClr val="tx1">
                  <a:lumMod val="85000"/>
                  <a:lumOff val="15000"/>
                </a:schemeClr>
              </a:solidFill>
              <a:latin typeface="Corbel Light" panose="020B03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0AB20-67CF-B9AC-1E72-D5AF4A884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08" y="4367518"/>
            <a:ext cx="2079584" cy="10620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A827F-485A-107D-E2DF-A50A54BE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8B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D87B1-7B13-D6DC-A0B8-72639821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9F93-2740-B816-380F-562356A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it-IT" noProof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Scalability tests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13FBC-EE07-8108-3BFB-667435B7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87EF-FF02-4891-A96C-255D25C33B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57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21728</TotalTime>
  <Words>1036</Words>
  <Application>Microsoft Office PowerPoint</Application>
  <PresentationFormat>Widescreen</PresentationFormat>
  <Paragraphs>183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Bookman Old Style (Headings)</vt:lpstr>
      <vt:lpstr>Calibri</vt:lpstr>
      <vt:lpstr>Calibri Light</vt:lpstr>
      <vt:lpstr>Calibri Light (Headings)</vt:lpstr>
      <vt:lpstr>Cambria Math</vt:lpstr>
      <vt:lpstr>Corbel Light</vt:lpstr>
      <vt:lpstr>Franklin Gothic Book (Body)</vt:lpstr>
      <vt:lpstr>Office Theme</vt:lpstr>
      <vt:lpstr>HPC 24/25 Solving Heat Equation in parallel: the 5-Point Stencil method</vt:lpstr>
      <vt:lpstr> The numerical problem  </vt:lpstr>
      <vt:lpstr>Constraints of serial programming</vt:lpstr>
      <vt:lpstr> Hybrid Parallel Implementation </vt:lpstr>
      <vt:lpstr>Domain Decomposition &amp; Communications</vt:lpstr>
      <vt:lpstr>Computing Grid Updates</vt:lpstr>
      <vt:lpstr>Computing Grid Updates</vt:lpstr>
      <vt:lpstr>Leonardo – DCGP Module</vt:lpstr>
      <vt:lpstr>Scalability tests</vt:lpstr>
      <vt:lpstr>Communication and Computation TIMES</vt:lpstr>
      <vt:lpstr>OPENMP SCALING</vt:lpstr>
      <vt:lpstr>STRONG SCALING </vt:lpstr>
      <vt:lpstr>WEAK SCALING</vt:lpstr>
      <vt:lpstr>To infinity and beyond, i.e. possible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Marta Invernici</dc:creator>
  <cp:lastModifiedBy>Marta Invernici</cp:lastModifiedBy>
  <cp:revision>180</cp:revision>
  <dcterms:created xsi:type="dcterms:W3CDTF">2025-07-15T08:34:47Z</dcterms:created>
  <dcterms:modified xsi:type="dcterms:W3CDTF">2025-10-18T20:01:03Z</dcterms:modified>
</cp:coreProperties>
</file>